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p:normalViewPr>
  <p:slideViewPr>
    <p:cSldViewPr snapToGrid="0" snapToObjects="1">
      <p:cViewPr varScale="1">
        <p:scale>
          <a:sx n="59" d="100"/>
          <a:sy n="59" d="100"/>
        </p:scale>
        <p:origin x="-2052" y="-10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0AAA8-DE96-40CE-9717-A669A6598449}"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F8ADE-2DFA-4B5D-88B3-974DBB991323}" type="slidenum">
              <a:rPr kumimoji="1" lang="ja-JP" altLang="en-US" smtClean="0"/>
              <a:t>‹#›</a:t>
            </a:fld>
            <a:endParaRPr kumimoji="1" lang="ja-JP" altLang="en-US"/>
          </a:p>
        </p:txBody>
      </p:sp>
    </p:spTree>
    <p:extLst>
      <p:ext uri="{BB962C8B-B14F-4D97-AF65-F5344CB8AC3E}">
        <p14:creationId xmlns:p14="http://schemas.microsoft.com/office/powerpoint/2010/main" val="1415259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1FF8ADE-2DFA-4B5D-88B3-974DBB991323}" type="slidenum">
              <a:rPr kumimoji="1" lang="ja-JP" altLang="en-US" smtClean="0"/>
              <a:t>1</a:t>
            </a:fld>
            <a:endParaRPr kumimoji="1" lang="ja-JP" altLang="en-US"/>
          </a:p>
        </p:txBody>
      </p:sp>
    </p:spTree>
    <p:extLst>
      <p:ext uri="{BB962C8B-B14F-4D97-AF65-F5344CB8AC3E}">
        <p14:creationId xmlns:p14="http://schemas.microsoft.com/office/powerpoint/2010/main" val="176089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1FF8ADE-2DFA-4B5D-88B3-974DBB991323}" type="slidenum">
              <a:rPr kumimoji="1" lang="ja-JP" altLang="en-US" smtClean="0"/>
              <a:t>2</a:t>
            </a:fld>
            <a:endParaRPr kumimoji="1" lang="ja-JP" altLang="en-US"/>
          </a:p>
        </p:txBody>
      </p:sp>
    </p:spTree>
    <p:extLst>
      <p:ext uri="{BB962C8B-B14F-4D97-AF65-F5344CB8AC3E}">
        <p14:creationId xmlns:p14="http://schemas.microsoft.com/office/powerpoint/2010/main" val="192995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97B6C298-47C6-D144-88D7-60429D8ADA4A}"/>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a16="http://schemas.microsoft.com/office/drawing/2014/main" xmlns="" id="{072F81CE-8826-9A47-914A-3851837BC50F}"/>
              </a:ext>
            </a:extLst>
          </p:cNvPr>
          <p:cNvSpPr/>
          <p:nvPr/>
        </p:nvSpPr>
        <p:spPr>
          <a:xfrm>
            <a:off x="3699933" y="2395675"/>
            <a:ext cx="2006601" cy="619721"/>
          </a:xfrm>
          <a:prstGeom prst="rect">
            <a:avLst/>
          </a:prstGeom>
        </p:spPr>
        <p:txBody>
          <a:bodyPr wrap="square">
            <a:spAutoFit/>
          </a:bodyPr>
          <a:lstStyle/>
          <a:p>
            <a:pPr algn="ctr">
              <a:lnSpc>
                <a:spcPts val="1938"/>
              </a:lnSpc>
              <a:spcBef>
                <a:spcPts val="98"/>
              </a:spcBef>
            </a:pPr>
            <a:r>
              <a:rPr lang="ja-JP" altLang="en-US" sz="1200" spc="44" dirty="0">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dirty="0">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dirty="0">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48,300</a:t>
            </a:r>
            <a:r>
              <a:rPr lang="ja-JP" altLang="en-US" sz="1200" b="1" spc="-484" dirty="0">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dirty="0">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dirty="0">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dirty="0">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dirty="0">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dirty="0">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dirty="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000" b="1" spc="38" dirty="0">
                <a:solidFill>
                  <a:srgbClr val="FFFF00"/>
                </a:solidFill>
                <a:latin typeface="MS Gothic" panose="020B0609070205080204" pitchFamily="49" charset="-128"/>
                <a:ea typeface="MS Gothic" panose="020B0609070205080204" pitchFamily="49" charset="-128"/>
                <a:cs typeface="ＭＳ ゴシック"/>
              </a:rPr>
              <a:t>今</a:t>
            </a:r>
            <a:r>
              <a:rPr lang="ja-JP" altLang="en-US" sz="2000" b="1" spc="-49" dirty="0">
                <a:solidFill>
                  <a:srgbClr val="FFFF00"/>
                </a:solidFill>
                <a:latin typeface="MS Gothic" panose="020B0609070205080204" pitchFamily="49" charset="-128"/>
                <a:ea typeface="MS Gothic" panose="020B0609070205080204" pitchFamily="49" charset="-128"/>
                <a:cs typeface="ＭＳ ゴシック"/>
              </a:rPr>
              <a:t>な</a:t>
            </a:r>
            <a:r>
              <a:rPr lang="ja-JP" altLang="en-US" sz="2000" b="1" spc="87" dirty="0">
                <a:solidFill>
                  <a:srgbClr val="FFFF00"/>
                </a:solidFill>
                <a:latin typeface="MS Gothic" panose="020B0609070205080204" pitchFamily="49" charset="-128"/>
                <a:ea typeface="MS Gothic" panose="020B0609070205080204" pitchFamily="49" charset="-128"/>
                <a:cs typeface="ＭＳ ゴシック"/>
              </a:rPr>
              <a:t>ら</a:t>
            </a:r>
            <a:r>
              <a:rPr lang="ja-JP" altLang="en-US" sz="2000" b="1" spc="82" dirty="0">
                <a:solidFill>
                  <a:srgbClr val="FFFF00"/>
                </a:solidFill>
                <a:latin typeface="MS Gothic" panose="020B0609070205080204" pitchFamily="49" charset="-128"/>
                <a:ea typeface="MS Gothic" panose="020B0609070205080204" pitchFamily="49" charset="-128"/>
                <a:cs typeface="ＭＳ ゴシック"/>
              </a:rPr>
              <a:t>無</a:t>
            </a:r>
            <a:r>
              <a:rPr lang="ja-JP" altLang="en-US" sz="2000" b="1" spc="-49" dirty="0">
                <a:solidFill>
                  <a:srgbClr val="FFFF00"/>
                </a:solidFill>
                <a:latin typeface="MS Gothic" panose="020B0609070205080204" pitchFamily="49" charset="-128"/>
                <a:ea typeface="MS Gothic" panose="020B0609070205080204" pitchFamily="49" charset="-128"/>
                <a:cs typeface="ＭＳ ゴシック"/>
              </a:rPr>
              <a:t>料</a:t>
            </a:r>
            <a:r>
              <a:rPr lang="en-US" altLang="ja-JP" sz="2000" b="1" spc="-49" dirty="0">
                <a:solidFill>
                  <a:srgbClr val="FFFF00"/>
                </a:solidFill>
                <a:latin typeface="MS Gothic" panose="020B0609070205080204" pitchFamily="49" charset="-128"/>
                <a:ea typeface="MS Gothic" panose="020B0609070205080204" pitchFamily="49" charset="-128"/>
                <a:cs typeface="ＭＳ ゴシック"/>
              </a:rPr>
              <a:t>!</a:t>
            </a:r>
            <a:endParaRPr lang="ja-JP" altLang="en-US" sz="2000" b="1" dirty="0">
              <a:solidFill>
                <a:srgbClr val="FFFF00"/>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a16="http://schemas.microsoft.com/office/drawing/2014/main" xmlns="" id="{FBC67131-07E7-004D-B3D2-4DAB5F1F6E7B}"/>
              </a:ext>
            </a:extLst>
          </p:cNvPr>
          <p:cNvSpPr/>
          <p:nvPr/>
        </p:nvSpPr>
        <p:spPr>
          <a:xfrm>
            <a:off x="256647" y="3250903"/>
            <a:ext cx="5187420" cy="697627"/>
          </a:xfrm>
          <a:prstGeom prst="rect">
            <a:avLst/>
          </a:prstGeom>
        </p:spPr>
        <p:txBody>
          <a:bodyPr wrap="square">
            <a:spAutoFit/>
          </a:bodyPr>
          <a:lstStyle/>
          <a:p>
            <a:pPr>
              <a:lnSpc>
                <a:spcPct val="100000"/>
              </a:lnSpc>
              <a:spcBef>
                <a:spcPts val="170"/>
              </a:spcBef>
            </a:pPr>
            <a:r>
              <a:rPr lang="en-US" altLang="ja-JP" sz="1200" spc="25"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3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0">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　　</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血圧が高めであった方へ、主治医の治療方針に基づきながら、</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専門スタッフによる面談サポートを実施しています。</a:t>
            </a:r>
            <a:endParaRPr lang="ja-JP" altLang="en-US" sz="120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a16="http://schemas.microsoft.com/office/drawing/2014/main" xmlns=""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a16="http://schemas.microsoft.com/office/drawing/2014/main" xmlns=""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xmlns=""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a16="http://schemas.microsoft.com/office/drawing/2014/main" xmlns=""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a16="http://schemas.microsoft.com/office/drawing/2014/main" xmlns="" id="{6BC58CDE-3499-0B47-A9C6-4F194BF52F40}"/>
              </a:ext>
            </a:extLst>
          </p:cNvPr>
          <p:cNvSpPr txBox="1"/>
          <p:nvPr/>
        </p:nvSpPr>
        <p:spPr>
          <a:xfrm>
            <a:off x="3958814" y="5658990"/>
            <a:ext cx="1531255" cy="246716"/>
          </a:xfrm>
          <a:prstGeom prst="rect">
            <a:avLst/>
          </a:prstGeom>
          <a:noFill/>
        </p:spPr>
        <p:txBody>
          <a:bodyPr wrap="square" lIns="99551" tIns="49775" rIns="99551" bIns="49775" rtlCol="0">
            <a:spAutoFit/>
          </a:bodyPr>
          <a:lstStyle/>
          <a:p>
            <a:pPr algn="ctr">
              <a:lnSpc>
                <a:spcPct val="100000"/>
              </a:lnSpc>
              <a:spcBef>
                <a:spcPts val="625"/>
              </a:spcBef>
            </a:pPr>
            <a:r>
              <a:rPr lang="ja-JP" altLang="en-US" sz="900" b="1">
                <a:solidFill>
                  <a:schemeClr val="bg1"/>
                </a:solidFill>
                <a:latin typeface="MS Gothic" panose="020B0609070205080204" pitchFamily="49" charset="-128"/>
                <a:ea typeface="MS Gothic" panose="020B0609070205080204" pitchFamily="49" charset="-128"/>
                <a:cs typeface="ＭＳ ゴシック"/>
              </a:rPr>
              <a:t>やや高血圧</a:t>
            </a:r>
          </a:p>
        </p:txBody>
      </p:sp>
      <p:sp>
        <p:nvSpPr>
          <p:cNvPr id="17" name="正方形/長方形 16">
            <a:extLst>
              <a:ext uri="{FF2B5EF4-FFF2-40B4-BE49-F238E27FC236}">
                <a16:creationId xmlns:a16="http://schemas.microsoft.com/office/drawing/2014/main" xmlns="" id="{BCC799B8-A908-8347-B6EA-3C18B3FF4E09}"/>
              </a:ext>
            </a:extLst>
          </p:cNvPr>
          <p:cNvSpPr/>
          <p:nvPr/>
        </p:nvSpPr>
        <p:spPr>
          <a:xfrm>
            <a:off x="3958813" y="6193147"/>
            <a:ext cx="1531255" cy="246716"/>
          </a:xfrm>
          <a:prstGeom prst="rect">
            <a:avLst/>
          </a:prstGeom>
        </p:spPr>
        <p:txBody>
          <a:bodyPr wrap="square" lIns="99551" tIns="49775" rIns="99551" bIns="49775">
            <a:spAutoFit/>
          </a:bodyPr>
          <a:lstStyle/>
          <a:p>
            <a:pPr marL="12700" algn="ctr">
              <a:lnSpc>
                <a:spcPct val="100000"/>
              </a:lnSpc>
              <a:spcBef>
                <a:spcPts val="470"/>
              </a:spcBef>
            </a:pPr>
            <a:r>
              <a:rPr lang="ja-JP" altLang="en-US" sz="900" b="1" spc="-25">
                <a:solidFill>
                  <a:srgbClr val="FFF45C"/>
                </a:solidFill>
                <a:latin typeface="MS Gothic" panose="020B0609070205080204" pitchFamily="49" charset="-128"/>
                <a:ea typeface="MS Gothic" panose="020B0609070205080204" pitchFamily="49" charset="-128"/>
                <a:cs typeface="ＭＳ ゴシック"/>
              </a:rPr>
              <a:t>高血圧</a:t>
            </a:r>
            <a:endParaRPr lang="ja-JP" altLang="en-US" sz="900" b="1">
              <a:latin typeface="MS Gothic" panose="020B0609070205080204" pitchFamily="49" charset="-128"/>
              <a:ea typeface="MS Gothic" panose="020B0609070205080204" pitchFamily="49" charset="-128"/>
              <a:cs typeface="ＭＳ ゴシック"/>
            </a:endParaRPr>
          </a:p>
        </p:txBody>
      </p:sp>
      <p:sp>
        <p:nvSpPr>
          <p:cNvPr id="24" name="正方形/長方形 23">
            <a:extLst>
              <a:ext uri="{FF2B5EF4-FFF2-40B4-BE49-F238E27FC236}">
                <a16:creationId xmlns:a16="http://schemas.microsoft.com/office/drawing/2014/main" xmlns="" id="{736D028C-A5C8-694F-902E-6864E0BDC650}"/>
              </a:ext>
            </a:extLst>
          </p:cNvPr>
          <p:cNvSpPr/>
          <p:nvPr/>
        </p:nvSpPr>
        <p:spPr>
          <a:xfrm>
            <a:off x="6406179"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収縮期血圧</a:t>
            </a:r>
            <a:endParaRPr lang="ja-JP" altLang="en-US" sz="100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a16="http://schemas.microsoft.com/office/drawing/2014/main" xmlns="" id="{475D8585-380B-DE4F-90E2-CFB9BBF65E72}"/>
              </a:ext>
            </a:extLst>
          </p:cNvPr>
          <p:cNvSpPr/>
          <p:nvPr/>
        </p:nvSpPr>
        <p:spPr>
          <a:xfrm>
            <a:off x="5502536"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拡張期血圧</a:t>
            </a:r>
            <a:endParaRPr lang="ja-JP" altLang="en-US" sz="100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a16="http://schemas.microsoft.com/office/drawing/2014/main" xmlns=""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a16="http://schemas.microsoft.com/office/drawing/2014/main" xmlns=""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a16="http://schemas.microsoft.com/office/drawing/2014/main" xmlns=""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0070C0"/>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0070C0"/>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a16="http://schemas.microsoft.com/office/drawing/2014/main" xmlns=""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L="69850" marR="5080" indent="-57150">
              <a:lnSpc>
                <a:spcPct val="112799"/>
              </a:lnSpc>
              <a:spcBef>
                <a:spcPts val="100"/>
              </a:spcBef>
            </a:pPr>
            <a:r>
              <a:rPr lang="ja-JP" altLang="en-US" sz="1100">
                <a:solidFill>
                  <a:srgbClr val="221815"/>
                </a:solidFill>
                <a:latin typeface="ＭＳ ゴシック" pitchFamily="49" charset="-128"/>
                <a:ea typeface="ＭＳ ゴシック" pitchFamily="49" charset="-128"/>
                <a:cs typeface="ＭＳ ゴシック"/>
              </a:rPr>
              <a:t>「やや高血圧</a:t>
            </a:r>
            <a:r>
              <a:rPr lang="ja-JP" altLang="en-US" sz="1100" spc="-450">
                <a:solidFill>
                  <a:srgbClr val="221815"/>
                </a:solidFill>
                <a:latin typeface="ＭＳ ゴシック" pitchFamily="49" charset="-128"/>
                <a:ea typeface="ＭＳ ゴシック" pitchFamily="49" charset="-128"/>
                <a:cs typeface="ＭＳ ゴシック"/>
              </a:rPr>
              <a:t>」～「　</a:t>
            </a:r>
            <a:r>
              <a:rPr lang="ja-JP" altLang="en-US" sz="1100">
                <a:solidFill>
                  <a:srgbClr val="221815"/>
                </a:solidFill>
                <a:latin typeface="ＭＳ ゴシック" pitchFamily="49" charset="-128"/>
                <a:ea typeface="ＭＳ ゴシック" pitchFamily="49" charset="-128"/>
                <a:cs typeface="ＭＳ ゴシック"/>
              </a:rPr>
              <a:t>高血圧」の方を対象にご案内しています。</a:t>
            </a:r>
            <a:endParaRPr lang="ja-JP" altLang="en-US" sz="1100">
              <a:latin typeface="ＭＳ ゴシック" pitchFamily="49" charset="-128"/>
              <a:ea typeface="ＭＳ ゴシック" pitchFamily="49" charset="-128"/>
              <a:cs typeface="ＭＳ ゴシック"/>
            </a:endParaRPr>
          </a:p>
        </p:txBody>
      </p:sp>
      <p:sp>
        <p:nvSpPr>
          <p:cNvPr id="31" name="object 24">
            <a:extLst>
              <a:ext uri="{FF2B5EF4-FFF2-40B4-BE49-F238E27FC236}">
                <a16:creationId xmlns:a16="http://schemas.microsoft.com/office/drawing/2014/main" xmlns=""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a16="http://schemas.microsoft.com/office/drawing/2014/main" xmlns=""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err="1">
                <a:solidFill>
                  <a:srgbClr val="4C3B25"/>
                </a:solidFill>
                <a:latin typeface="MS Gothic" panose="020B0609070205080204" pitchFamily="49" charset="-128"/>
                <a:ea typeface="MS Gothic" panose="020B0609070205080204" pitchFamily="49" charset="-128"/>
                <a:cs typeface="ＭＳ 明朝"/>
              </a:rPr>
              <a:t>な</a:t>
            </a:r>
            <a:r>
              <a:rPr sz="1750" spc="-130" dirty="0" err="1">
                <a:solidFill>
                  <a:srgbClr val="4C3B25"/>
                </a:solidFill>
                <a:latin typeface="MS Gothic" panose="020B0609070205080204" pitchFamily="49" charset="-128"/>
                <a:ea typeface="MS Gothic" panose="020B0609070205080204" pitchFamily="49" charset="-128"/>
                <a:cs typeface="ＭＳ 明朝"/>
              </a:rPr>
              <a:t>ん</a:t>
            </a:r>
            <a:r>
              <a:rPr sz="1750" spc="-145" dirty="0" err="1">
                <a:solidFill>
                  <a:srgbClr val="4C3B25"/>
                </a:solidFill>
                <a:latin typeface="MS Gothic" panose="020B0609070205080204" pitchFamily="49" charset="-128"/>
                <a:ea typeface="MS Gothic" panose="020B0609070205080204" pitchFamily="49" charset="-128"/>
                <a:cs typeface="ＭＳ 明朝"/>
              </a:rPr>
              <a:t>で</a:t>
            </a:r>
            <a:r>
              <a:rPr sz="1750" spc="-25" dirty="0" err="1">
                <a:solidFill>
                  <a:srgbClr val="4C3B25"/>
                </a:solidFill>
                <a:latin typeface="MS Gothic" panose="020B0609070205080204" pitchFamily="49" charset="-128"/>
                <a:ea typeface="MS Gothic" panose="020B0609070205080204" pitchFamily="49" charset="-128"/>
                <a:cs typeface="ＭＳ 明朝"/>
              </a:rPr>
              <a:t>こ</a:t>
            </a:r>
            <a:r>
              <a:rPr sz="1750" spc="-15" dirty="0" err="1">
                <a:solidFill>
                  <a:srgbClr val="4C3B25"/>
                </a:solidFill>
                <a:latin typeface="MS Gothic" panose="020B0609070205080204" pitchFamily="49" charset="-128"/>
                <a:ea typeface="MS Gothic" panose="020B0609070205080204" pitchFamily="49" charset="-128"/>
                <a:cs typeface="ＭＳ 明朝"/>
              </a:rPr>
              <a:t>れ</a:t>
            </a:r>
            <a:r>
              <a:rPr sz="1750" spc="-50" dirty="0" err="1">
                <a:solidFill>
                  <a:srgbClr val="4C3B25"/>
                </a:solidFill>
                <a:latin typeface="MS Gothic" panose="020B0609070205080204" pitchFamily="49" charset="-128"/>
                <a:ea typeface="MS Gothic" panose="020B0609070205080204" pitchFamily="49" charset="-128"/>
                <a:cs typeface="ＭＳ 明朝"/>
              </a:rPr>
              <a:t>が届</a:t>
            </a:r>
            <a:r>
              <a:rPr sz="1750" spc="-85" dirty="0" err="1">
                <a:solidFill>
                  <a:srgbClr val="4C3B25"/>
                </a:solidFill>
                <a:latin typeface="MS Gothic" panose="020B0609070205080204" pitchFamily="49" charset="-128"/>
                <a:ea typeface="MS Gothic" panose="020B0609070205080204" pitchFamily="49" charset="-128"/>
                <a:cs typeface="ＭＳ 明朝"/>
              </a:rPr>
              <a:t>い</a:t>
            </a:r>
            <a:r>
              <a:rPr sz="1750" spc="-110" dirty="0" err="1">
                <a:solidFill>
                  <a:srgbClr val="4C3B25"/>
                </a:solidFill>
                <a:latin typeface="MS Gothic" panose="020B0609070205080204" pitchFamily="49" charset="-128"/>
                <a:ea typeface="MS Gothic" panose="020B0609070205080204" pitchFamily="49" charset="-128"/>
                <a:cs typeface="ＭＳ 明朝"/>
              </a:rPr>
              <a:t>た</a:t>
            </a:r>
            <a:r>
              <a:rPr sz="1750" spc="-25" dirty="0" err="1">
                <a:solidFill>
                  <a:srgbClr val="4C3B25"/>
                </a:solidFill>
                <a:latin typeface="MS Gothic" panose="020B0609070205080204" pitchFamily="49" charset="-128"/>
                <a:ea typeface="MS Gothic" panose="020B0609070205080204" pitchFamily="49" charset="-128"/>
                <a:cs typeface="ＭＳ 明朝"/>
              </a:rPr>
              <a:t>の</a:t>
            </a:r>
            <a:r>
              <a:rPr lang="ja-JP" altLang="en-US" sz="1750" spc="-25">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a16="http://schemas.microsoft.com/office/drawing/2014/main" xmlns=""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実施は未定です。また、高血圧が長く続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a16="http://schemas.microsoft.com/office/drawing/2014/main" xmlns=""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a16="http://schemas.microsoft.com/office/drawing/2014/main" xmlns=""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a16="http://schemas.microsoft.com/office/drawing/2014/main" xmlns=""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今はまだ必要なくても、数値が今より少しでも悪化すると必要になることも</a:t>
            </a: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あります。</a:t>
            </a:r>
            <a:endParaRPr lang="ja-JP" altLang="en-US" sz="110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a16="http://schemas.microsoft.com/office/drawing/2014/main" xmlns=""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a16="http://schemas.microsoft.com/office/drawing/2014/main" xmlns="" id="{25B4067B-C6AC-E847-BB76-43AA5C40BB0A}"/>
              </a:ext>
            </a:extLst>
          </p:cNvPr>
          <p:cNvSpPr txBox="1"/>
          <p:nvPr/>
        </p:nvSpPr>
        <p:spPr>
          <a:xfrm>
            <a:off x="2198913" y="7210100"/>
            <a:ext cx="5110908" cy="573811"/>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spc="-35">
                <a:solidFill>
                  <a:srgbClr val="4C3B25"/>
                </a:solidFill>
                <a:latin typeface="MS Gothic" panose="020B0609070205080204" pitchFamily="49" charset="-128"/>
                <a:ea typeface="MS Gothic" panose="020B0609070205080204" pitchFamily="49" charset="-128"/>
                <a:cs typeface="ＭＳ 明朝"/>
              </a:rPr>
              <a:t>か</a:t>
            </a:r>
            <a:r>
              <a:rPr lang="ja-JP" altLang="en-US" sz="1750" spc="-114">
                <a:solidFill>
                  <a:srgbClr val="4C3B25"/>
                </a:solidFill>
                <a:latin typeface="MS Gothic" panose="020B0609070205080204" pitchFamily="49" charset="-128"/>
                <a:ea typeface="MS Gothic" panose="020B0609070205080204" pitchFamily="49" charset="-128"/>
                <a:cs typeface="ＭＳ 明朝"/>
              </a:rPr>
              <a:t>か</a:t>
            </a:r>
            <a:r>
              <a:rPr lang="ja-JP" altLang="en-US" sz="1750" spc="-145">
                <a:solidFill>
                  <a:srgbClr val="4C3B25"/>
                </a:solidFill>
                <a:latin typeface="MS Gothic" panose="020B0609070205080204" pitchFamily="49" charset="-128"/>
                <a:ea typeface="MS Gothic" panose="020B0609070205080204" pitchFamily="49" charset="-128"/>
                <a:cs typeface="ＭＳ 明朝"/>
              </a:rPr>
              <a:t>り</a:t>
            </a:r>
            <a:r>
              <a:rPr lang="ja-JP" altLang="en-US" sz="1750" spc="-20">
                <a:solidFill>
                  <a:srgbClr val="4C3B25"/>
                </a:solidFill>
                <a:latin typeface="MS Gothic" panose="020B0609070205080204" pitchFamily="49" charset="-128"/>
                <a:ea typeface="MS Gothic" panose="020B0609070205080204" pitchFamily="49" charset="-128"/>
                <a:cs typeface="ＭＳ 明朝"/>
              </a:rPr>
              <a:t>つ</a:t>
            </a:r>
            <a:r>
              <a:rPr lang="ja-JP" altLang="en-US" sz="1750" spc="-10">
                <a:solidFill>
                  <a:srgbClr val="4C3B25"/>
                </a:solidFill>
                <a:latin typeface="MS Gothic" panose="020B0609070205080204" pitchFamily="49" charset="-128"/>
                <a:ea typeface="MS Gothic" panose="020B0609070205080204" pitchFamily="49" charset="-128"/>
                <a:cs typeface="ＭＳ 明朝"/>
              </a:rPr>
              <a:t>け</a:t>
            </a:r>
            <a:r>
              <a:rPr lang="ja-JP" altLang="en-US" sz="1750" spc="-30">
                <a:solidFill>
                  <a:srgbClr val="4C3B25"/>
                </a:solidFill>
                <a:latin typeface="MS Gothic" panose="020B0609070205080204" pitchFamily="49" charset="-128"/>
                <a:ea typeface="MS Gothic" panose="020B0609070205080204" pitchFamily="49" charset="-128"/>
                <a:cs typeface="ＭＳ 明朝"/>
              </a:rPr>
              <a:t>医</a:t>
            </a:r>
            <a:r>
              <a:rPr lang="ja-JP" altLang="en-US" sz="1750" spc="-760">
                <a:solidFill>
                  <a:srgbClr val="4C3B25"/>
                </a:solidFill>
                <a:latin typeface="MS Gothic" panose="020B0609070205080204" pitchFamily="49" charset="-128"/>
                <a:ea typeface="MS Gothic" panose="020B0609070205080204" pitchFamily="49" charset="-128"/>
                <a:cs typeface="ＭＳ 明朝"/>
              </a:rPr>
              <a:t>に</a:t>
            </a:r>
            <a:r>
              <a:rPr lang="ja-JP" altLang="en-US" sz="1750" spc="114">
                <a:solidFill>
                  <a:srgbClr val="4C3B25"/>
                </a:solidFill>
                <a:latin typeface="MS Gothic" panose="020B0609070205080204" pitchFamily="49" charset="-128"/>
                <a:ea typeface="MS Gothic" panose="020B0609070205080204" pitchFamily="49" charset="-128"/>
                <a:cs typeface="ＭＳ 明朝"/>
              </a:rPr>
              <a:t>「</a:t>
            </a:r>
            <a:r>
              <a:rPr lang="ja-JP" altLang="en-US" sz="1750" spc="30">
                <a:solidFill>
                  <a:srgbClr val="4C3B25"/>
                </a:solidFill>
                <a:latin typeface="MS Gothic" panose="020B0609070205080204" pitchFamily="49" charset="-128"/>
                <a:ea typeface="MS Gothic" panose="020B0609070205080204" pitchFamily="49" charset="-128"/>
                <a:cs typeface="ＭＳ 明朝"/>
              </a:rPr>
              <a:t>薬</a:t>
            </a:r>
            <a:r>
              <a:rPr lang="ja-JP" altLang="en-US" sz="1750" spc="-35">
                <a:solidFill>
                  <a:srgbClr val="4C3B25"/>
                </a:solidFill>
                <a:latin typeface="MS Gothic" panose="020B0609070205080204" pitchFamily="49" charset="-128"/>
                <a:ea typeface="MS Gothic" panose="020B0609070205080204" pitchFamily="49" charset="-128"/>
                <a:cs typeface="ＭＳ 明朝"/>
              </a:rPr>
              <a:t>は</a:t>
            </a:r>
            <a:r>
              <a:rPr lang="ja-JP" altLang="en-US" sz="1750" spc="-75">
                <a:solidFill>
                  <a:srgbClr val="4C3B25"/>
                </a:solidFill>
                <a:latin typeface="MS Gothic" panose="020B0609070205080204" pitchFamily="49" charset="-128"/>
                <a:ea typeface="MS Gothic" panose="020B0609070205080204" pitchFamily="49" charset="-128"/>
                <a:cs typeface="ＭＳ 明朝"/>
              </a:rPr>
              <a:t>ま</a:t>
            </a:r>
            <a:r>
              <a:rPr lang="ja-JP" altLang="en-US" sz="1750" spc="40">
                <a:solidFill>
                  <a:srgbClr val="4C3B25"/>
                </a:solidFill>
                <a:latin typeface="MS Gothic" panose="020B0609070205080204" pitchFamily="49" charset="-128"/>
                <a:ea typeface="MS Gothic" panose="020B0609070205080204" pitchFamily="49" charset="-128"/>
                <a:cs typeface="ＭＳ 明朝"/>
              </a:rPr>
              <a:t>だ</a:t>
            </a:r>
            <a:r>
              <a:rPr lang="ja-JP" altLang="en-US" sz="1750" spc="50">
                <a:solidFill>
                  <a:srgbClr val="4C3B25"/>
                </a:solidFill>
                <a:latin typeface="MS Gothic" panose="020B0609070205080204" pitchFamily="49" charset="-128"/>
                <a:ea typeface="MS Gothic" panose="020B0609070205080204" pitchFamily="49" charset="-128"/>
                <a:cs typeface="ＭＳ 明朝"/>
              </a:rPr>
              <a:t>必</a:t>
            </a:r>
            <a:r>
              <a:rPr lang="ja-JP" altLang="en-US" sz="1750" spc="-15">
                <a:solidFill>
                  <a:srgbClr val="4C3B25"/>
                </a:solidFill>
                <a:latin typeface="MS Gothic" panose="020B0609070205080204" pitchFamily="49" charset="-128"/>
                <a:ea typeface="MS Gothic" panose="020B0609070205080204" pitchFamily="49" charset="-128"/>
                <a:cs typeface="ＭＳ 明朝"/>
              </a:rPr>
              <a:t>要</a:t>
            </a:r>
            <a:r>
              <a:rPr lang="ja-JP" altLang="en-US" sz="1750" spc="-40">
                <a:solidFill>
                  <a:srgbClr val="4C3B25"/>
                </a:solidFill>
                <a:latin typeface="MS Gothic" panose="020B0609070205080204" pitchFamily="49" charset="-128"/>
                <a:ea typeface="MS Gothic" panose="020B0609070205080204" pitchFamily="49" charset="-128"/>
                <a:cs typeface="ＭＳ 明朝"/>
              </a:rPr>
              <a:t>な</a:t>
            </a:r>
            <a:r>
              <a:rPr lang="ja-JP" altLang="en-US" sz="1750" spc="114">
                <a:solidFill>
                  <a:srgbClr val="4C3B25"/>
                </a:solidFill>
                <a:latin typeface="MS Gothic" panose="020B0609070205080204" pitchFamily="49" charset="-128"/>
                <a:ea typeface="MS Gothic" panose="020B0609070205080204" pitchFamily="49" charset="-128"/>
                <a:cs typeface="ＭＳ 明朝"/>
              </a:rPr>
              <a:t>い</a:t>
            </a:r>
            <a:r>
              <a:rPr lang="ja-JP" altLang="en-US" sz="1750">
                <a:solidFill>
                  <a:srgbClr val="4C3B25"/>
                </a:solidFill>
                <a:latin typeface="MS Gothic" panose="020B0609070205080204" pitchFamily="49" charset="-128"/>
                <a:ea typeface="MS Gothic" panose="020B0609070205080204" pitchFamily="49" charset="-128"/>
                <a:cs typeface="ＭＳ 明朝"/>
              </a:rPr>
              <a:t>」</a:t>
            </a:r>
            <a:r>
              <a:rPr lang="ja-JP" altLang="en-US" sz="1750" spc="-140">
                <a:solidFill>
                  <a:srgbClr val="4C3B25"/>
                </a:solidFill>
                <a:latin typeface="MS Gothic" panose="020B0609070205080204" pitchFamily="49" charset="-128"/>
                <a:ea typeface="MS Gothic" panose="020B0609070205080204" pitchFamily="49" charset="-128"/>
                <a:cs typeface="ＭＳ 明朝"/>
              </a:rPr>
              <a:t>と</a:t>
            </a:r>
            <a:endParaRPr lang="en-US" altLang="ja-JP" sz="1750">
              <a:solidFill>
                <a:srgbClr val="4C3B25"/>
              </a:solidFill>
              <a:latin typeface="MS Gothic" panose="020B0609070205080204" pitchFamily="49" charset="-128"/>
              <a:ea typeface="MS Gothic" panose="020B0609070205080204" pitchFamily="49" charset="-128"/>
              <a:cs typeface="ＭＳ 明朝"/>
            </a:endParaRPr>
          </a:p>
          <a:p>
            <a:pPr marL="12700" marR="5080">
              <a:lnSpc>
                <a:spcPct val="107900"/>
              </a:lnSpc>
              <a:spcBef>
                <a:spcPts val="95"/>
              </a:spcBef>
            </a:pPr>
            <a:r>
              <a:rPr lang="ja-JP" altLang="en-US" sz="1750" spc="15">
                <a:solidFill>
                  <a:srgbClr val="4C3B25"/>
                </a:solidFill>
                <a:latin typeface="MS Gothic" panose="020B0609070205080204" pitchFamily="49" charset="-128"/>
                <a:ea typeface="MS Gothic" panose="020B0609070205080204" pitchFamily="49" charset="-128"/>
                <a:cs typeface="ＭＳ 明朝"/>
              </a:rPr>
              <a:t>言</a:t>
            </a:r>
            <a:r>
              <a:rPr lang="ja-JP" altLang="en-US" sz="1750">
                <a:solidFill>
                  <a:srgbClr val="4C3B25"/>
                </a:solidFill>
                <a:latin typeface="MS Gothic" panose="020B0609070205080204" pitchFamily="49" charset="-128"/>
                <a:ea typeface="MS Gothic" panose="020B0609070205080204" pitchFamily="49" charset="-128"/>
                <a:cs typeface="ＭＳ 明朝"/>
              </a:rPr>
              <a:t>わ</a:t>
            </a:r>
            <a:r>
              <a:rPr lang="ja-JP" altLang="en-US" sz="1750" spc="-180">
                <a:solidFill>
                  <a:srgbClr val="4C3B25"/>
                </a:solidFill>
                <a:latin typeface="MS Gothic" panose="020B0609070205080204" pitchFamily="49" charset="-128"/>
                <a:ea typeface="MS Gothic" panose="020B0609070205080204" pitchFamily="49" charset="-128"/>
                <a:cs typeface="ＭＳ 明朝"/>
              </a:rPr>
              <a:t>れ</a:t>
            </a:r>
            <a:r>
              <a:rPr lang="ja-JP" altLang="en-US" sz="1750">
                <a:solidFill>
                  <a:srgbClr val="4C3B25"/>
                </a:solidFill>
                <a:latin typeface="MS Gothic" panose="020B0609070205080204" pitchFamily="49" charset="-128"/>
                <a:ea typeface="MS Gothic" panose="020B0609070205080204" pitchFamily="49" charset="-128"/>
                <a:cs typeface="ＭＳ 明朝"/>
              </a:rPr>
              <a:t>て</a:t>
            </a:r>
            <a:r>
              <a:rPr lang="ja-JP" altLang="en-US" sz="1750" spc="-50">
                <a:solidFill>
                  <a:srgbClr val="4C3B25"/>
                </a:solidFill>
                <a:latin typeface="MS Gothic" panose="020B0609070205080204" pitchFamily="49" charset="-128"/>
                <a:ea typeface="MS Gothic" panose="020B0609070205080204" pitchFamily="49" charset="-128"/>
                <a:cs typeface="ＭＳ 明朝"/>
              </a:rPr>
              <a:t>い</a:t>
            </a:r>
            <a:r>
              <a:rPr lang="ja-JP" altLang="en-US" sz="1750" spc="-110">
                <a:solidFill>
                  <a:srgbClr val="4C3B25"/>
                </a:solidFill>
                <a:latin typeface="MS Gothic" panose="020B0609070205080204" pitchFamily="49" charset="-128"/>
                <a:ea typeface="MS Gothic" panose="020B0609070205080204" pitchFamily="49" charset="-128"/>
                <a:cs typeface="ＭＳ 明朝"/>
              </a:rPr>
              <a:t>る</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a:latin typeface="MS Gothic" panose="020B0609070205080204" pitchFamily="49" charset="-128"/>
              <a:ea typeface="MS Gothic" panose="020B0609070205080204" pitchFamily="49" charset="-128"/>
              <a:cs typeface="ＭＳ 明朝"/>
            </a:endParaRPr>
          </a:p>
        </p:txBody>
      </p:sp>
      <p:sp>
        <p:nvSpPr>
          <p:cNvPr id="39" name="正方形/長方形 38">
            <a:extLst>
              <a:ext uri="{FF2B5EF4-FFF2-40B4-BE49-F238E27FC236}">
                <a16:creationId xmlns:a16="http://schemas.microsoft.com/office/drawing/2014/main" xmlns="" id="{50821CA8-4F4C-A641-AE5E-51B38DDA33CE}"/>
              </a:ext>
            </a:extLst>
          </p:cNvPr>
          <p:cNvSpPr/>
          <p:nvPr/>
        </p:nvSpPr>
        <p:spPr>
          <a:xfrm>
            <a:off x="5706534" y="5539529"/>
            <a:ext cx="699644" cy="415498"/>
          </a:xfrm>
          <a:prstGeom prst="rect">
            <a:avLst/>
          </a:prstGeom>
        </p:spPr>
        <p:txBody>
          <a:bodyPr wrap="square">
            <a:spAutoFit/>
          </a:bodyPr>
          <a:lstStyle/>
          <a:p>
            <a:pPr marR="83185" indent="635"/>
            <a:r>
              <a:rPr lang="en" altLang="ja-JP" sz="1050" spc="30">
                <a:solidFill>
                  <a:srgbClr val="4C3B25"/>
                </a:solidFill>
                <a:latin typeface="MS Gothic" panose="020B0609070205080204" pitchFamily="49" charset="-128"/>
                <a:ea typeface="MS Gothic" panose="020B0609070205080204" pitchFamily="49" charset="-128"/>
                <a:cs typeface="ＭＳ ゴシック"/>
              </a:rPr>
              <a:t>85〜</a:t>
            </a:r>
          </a:p>
          <a:p>
            <a:pPr marR="83185" indent="635"/>
            <a:r>
              <a:rPr lang="en" altLang="ja-JP" sz="1050" spc="35">
                <a:solidFill>
                  <a:srgbClr val="4C3B25"/>
                </a:solidFill>
                <a:latin typeface="MS Gothic" panose="020B0609070205080204" pitchFamily="49" charset="-128"/>
                <a:ea typeface="MS Gothic" panose="020B0609070205080204" pitchFamily="49" charset="-128"/>
                <a:cs typeface="ＭＳ ゴシック"/>
              </a:rPr>
              <a:t>89mmHg</a:t>
            </a:r>
            <a:endParaRPr lang="en" altLang="ja-JP" sz="105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a16="http://schemas.microsoft.com/office/drawing/2014/main" xmlns="" id="{B31F8FAD-4498-E241-9B6E-E081FEB91E1C}"/>
              </a:ext>
            </a:extLst>
          </p:cNvPr>
          <p:cNvSpPr/>
          <p:nvPr/>
        </p:nvSpPr>
        <p:spPr>
          <a:xfrm>
            <a:off x="5666105" y="6076265"/>
            <a:ext cx="740073" cy="415498"/>
          </a:xfrm>
          <a:prstGeom prst="rect">
            <a:avLst/>
          </a:prstGeom>
        </p:spPr>
        <p:txBody>
          <a:bodyPr wrap="square">
            <a:spAutoFit/>
          </a:bodyPr>
          <a:lstStyle/>
          <a:p>
            <a:pPr marR="83185" indent="635"/>
            <a:r>
              <a:rPr lang="en-US" altLang="ja-JP" sz="1050" spc="30">
                <a:solidFill>
                  <a:srgbClr val="4C3B25"/>
                </a:solidFill>
                <a:latin typeface="MS Gothic" panose="020B0609070205080204" pitchFamily="49" charset="-128"/>
                <a:ea typeface="MS Gothic" panose="020B0609070205080204" pitchFamily="49" charset="-128"/>
                <a:cs typeface="ＭＳ ゴシック"/>
              </a:rPr>
              <a:t>90</a:t>
            </a:r>
            <a:r>
              <a:rPr lang="en-US" altLang="ja-JP" sz="1050" spc="35">
                <a:solidFill>
                  <a:srgbClr val="4C3B25"/>
                </a:solidFill>
                <a:latin typeface="MS Gothic" panose="020B0609070205080204" pitchFamily="49" charset="-128"/>
                <a:ea typeface="MS Gothic" panose="020B0609070205080204" pitchFamily="49" charset="-128"/>
                <a:cs typeface="ＭＳ ゴシック"/>
              </a:rPr>
              <a:t>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a16="http://schemas.microsoft.com/office/drawing/2014/main" xmlns="" id="{5E34AAA3-1EAB-124B-86DE-333E88F16878}"/>
              </a:ext>
            </a:extLst>
          </p:cNvPr>
          <p:cNvSpPr/>
          <p:nvPr/>
        </p:nvSpPr>
        <p:spPr>
          <a:xfrm>
            <a:off x="6552237" y="5535741"/>
            <a:ext cx="1005849" cy="415498"/>
          </a:xfrm>
          <a:prstGeom prst="rect">
            <a:avLst/>
          </a:prstGeom>
        </p:spPr>
        <p:txBody>
          <a:bodyPr wrap="square">
            <a:spAutoFit/>
          </a:bodyPr>
          <a:lstStyle/>
          <a:p>
            <a:pPr marR="83185" indent="635"/>
            <a:r>
              <a:rPr lang="en-US" altLang="ja-JP" sz="1050" spc="30">
                <a:solidFill>
                  <a:srgbClr val="4C3B25"/>
                </a:solidFill>
                <a:latin typeface="MS Gothic" panose="020B0609070205080204" pitchFamily="49" charset="-128"/>
                <a:ea typeface="MS Gothic" panose="020B0609070205080204" pitchFamily="49" charset="-128"/>
                <a:cs typeface="ＭＳ ゴシック"/>
              </a:rPr>
              <a:t>130〜</a:t>
            </a:r>
          </a:p>
          <a:p>
            <a:pPr marR="83185" indent="635"/>
            <a:r>
              <a:rPr lang="en-US" altLang="ja-JP" sz="1050" spc="35">
                <a:solidFill>
                  <a:srgbClr val="4C3B25"/>
                </a:solidFill>
                <a:latin typeface="MS Gothic" panose="020B0609070205080204" pitchFamily="49" charset="-128"/>
                <a:ea typeface="MS Gothic" panose="020B0609070205080204" pitchFamily="49" charset="-128"/>
                <a:cs typeface="ＭＳ ゴシック"/>
              </a:rPr>
              <a:t>139mmHg</a:t>
            </a:r>
            <a:endParaRPr lang="en-US" altLang="ja-JP" sz="1050">
              <a:latin typeface="MS Gothic" panose="020B0609070205080204" pitchFamily="49" charset="-128"/>
              <a:ea typeface="MS Gothic" panose="020B0609070205080204" pitchFamily="49" charset="-128"/>
              <a:cs typeface="ＭＳ ゴシック"/>
            </a:endParaRPr>
          </a:p>
        </p:txBody>
      </p:sp>
      <p:sp>
        <p:nvSpPr>
          <p:cNvPr id="42" name="正方形/長方形 41">
            <a:extLst>
              <a:ext uri="{FF2B5EF4-FFF2-40B4-BE49-F238E27FC236}">
                <a16:creationId xmlns:a16="http://schemas.microsoft.com/office/drawing/2014/main" xmlns="" id="{A0C81A52-6285-D64C-9D23-DC9520511ADD}"/>
              </a:ext>
            </a:extLst>
          </p:cNvPr>
          <p:cNvSpPr/>
          <p:nvPr/>
        </p:nvSpPr>
        <p:spPr>
          <a:xfrm>
            <a:off x="6552237" y="6076265"/>
            <a:ext cx="1007437" cy="415498"/>
          </a:xfrm>
          <a:prstGeom prst="rect">
            <a:avLst/>
          </a:prstGeom>
        </p:spPr>
        <p:txBody>
          <a:bodyPr wrap="square">
            <a:spAutoFit/>
          </a:bodyPr>
          <a:lstStyle/>
          <a:p>
            <a:pPr marR="83185" indent="635"/>
            <a:r>
              <a:rPr lang="en-US" altLang="ja-JP" sz="1050" spc="35">
                <a:solidFill>
                  <a:srgbClr val="4C3B25"/>
                </a:solidFill>
                <a:latin typeface="MS Gothic" panose="020B0609070205080204" pitchFamily="49" charset="-128"/>
                <a:ea typeface="MS Gothic" panose="020B0609070205080204" pitchFamily="49" charset="-128"/>
                <a:cs typeface="ＭＳ ゴシック"/>
              </a:rPr>
              <a:t>140mmHg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3BB04B75-25D1-B34A-80DA-AFAAD6BDDA13}"/>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a16="http://schemas.microsoft.com/office/drawing/2014/main" xmlns=""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p>
        </p:txBody>
      </p:sp>
      <p:sp>
        <p:nvSpPr>
          <p:cNvPr id="4" name="正方形/長方形 3">
            <a:extLst>
              <a:ext uri="{FF2B5EF4-FFF2-40B4-BE49-F238E27FC236}">
                <a16:creationId xmlns:a16="http://schemas.microsoft.com/office/drawing/2014/main" xmlns="" id="{B6A5A6FE-A4B8-2440-97A9-5AA15BA2BCBE}"/>
              </a:ext>
            </a:extLst>
          </p:cNvPr>
          <p:cNvSpPr/>
          <p:nvPr/>
        </p:nvSpPr>
        <p:spPr>
          <a:xfrm>
            <a:off x="247338" y="6913587"/>
            <a:ext cx="539645" cy="194027"/>
          </a:xfrm>
          <a:prstGeom prst="rect">
            <a:avLst/>
          </a:prstGeom>
        </p:spPr>
        <p:txBody>
          <a:bodyPr wrap="square">
            <a:spAutoFit/>
          </a:bodyPr>
          <a:lstStyle/>
          <a:p>
            <a:pPr marL="12700" algn="ctr">
              <a:lnSpc>
                <a:spcPts val="860"/>
              </a:lnSpc>
              <a:spcBef>
                <a:spcPts val="120"/>
              </a:spcBef>
            </a:pPr>
            <a:r>
              <a:rPr lang="en-US" altLang="ja-JP" sz="700" b="1">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p>
        </p:txBody>
      </p:sp>
      <p:sp>
        <p:nvSpPr>
          <p:cNvPr id="5" name="正方形/長方形 4">
            <a:extLst>
              <a:ext uri="{FF2B5EF4-FFF2-40B4-BE49-F238E27FC236}">
                <a16:creationId xmlns:a16="http://schemas.microsoft.com/office/drawing/2014/main" xmlns="" id="{B2B71FD6-FBF6-F149-8395-E4F2B64FDFF9}"/>
              </a:ext>
            </a:extLst>
          </p:cNvPr>
          <p:cNvSpPr/>
          <p:nvPr/>
        </p:nvSpPr>
        <p:spPr>
          <a:xfrm>
            <a:off x="247338" y="8414153"/>
            <a:ext cx="539645" cy="194027"/>
          </a:xfrm>
          <a:prstGeom prst="rect">
            <a:avLst/>
          </a:prstGeom>
        </p:spPr>
        <p:txBody>
          <a:bodyPr wrap="square">
            <a:spAutoFit/>
          </a:bodyPr>
          <a:lstStyle/>
          <a:p>
            <a:pPr marL="12700" algn="ctr">
              <a:lnSpc>
                <a:spcPts val="860"/>
              </a:lnSpc>
              <a:spcBef>
                <a:spcPts val="120"/>
              </a:spcBef>
            </a:pPr>
            <a:r>
              <a:rPr lang="en-US" altLang="ja-JP" sz="700" b="1">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p>
        </p:txBody>
      </p:sp>
      <p:sp>
        <p:nvSpPr>
          <p:cNvPr id="35" name="正方形/長方形 34">
            <a:extLst>
              <a:ext uri="{FF2B5EF4-FFF2-40B4-BE49-F238E27FC236}">
                <a16:creationId xmlns:a16="http://schemas.microsoft.com/office/drawing/2014/main" xmlns="" id="{8A694E5D-F447-584D-825D-8BCA2728D509}"/>
              </a:ext>
            </a:extLst>
          </p:cNvPr>
          <p:cNvSpPr/>
          <p:nvPr/>
        </p:nvSpPr>
        <p:spPr>
          <a:xfrm>
            <a:off x="346383" y="1876511"/>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a:solidFill>
                  <a:srgbClr val="0070C0"/>
                </a:solidFill>
                <a:latin typeface="ＭＳ ゴシック"/>
                <a:cs typeface="ＭＳ ゴシック"/>
              </a:rPr>
              <a:t>S</a:t>
            </a:r>
            <a:r>
              <a:rPr lang="en" altLang="ja-JP" sz="1200" b="1" spc="-10">
                <a:solidFill>
                  <a:srgbClr val="0070C0"/>
                </a:solidFill>
                <a:latin typeface="ＭＳ ゴシック"/>
                <a:cs typeface="ＭＳ ゴシック"/>
              </a:rPr>
              <a:t>T</a:t>
            </a:r>
            <a:r>
              <a:rPr lang="en" altLang="ja-JP" sz="1200" b="1">
                <a:solidFill>
                  <a:srgbClr val="0070C0"/>
                </a:solidFill>
                <a:latin typeface="ＭＳ ゴシック"/>
                <a:cs typeface="ＭＳ ゴシック"/>
              </a:rPr>
              <a:t>E</a:t>
            </a:r>
            <a:r>
              <a:rPr lang="en" altLang="ja-JP" sz="1200" b="1" spc="-25">
                <a:solidFill>
                  <a:srgbClr val="0070C0"/>
                </a:solidFill>
                <a:latin typeface="ＭＳ ゴシック"/>
                <a:cs typeface="ＭＳ ゴシック"/>
              </a:rPr>
              <a:t>P</a:t>
            </a:r>
            <a:r>
              <a:rPr lang="en" altLang="ja-JP" sz="1200" b="1" spc="10">
                <a:solidFill>
                  <a:srgbClr val="0070C0"/>
                </a:solidFill>
                <a:latin typeface="ＭＳ ゴシック"/>
                <a:cs typeface="ＭＳ ゴシック"/>
              </a:rPr>
              <a:t>1</a:t>
            </a:r>
            <a:r>
              <a:rPr lang="en" altLang="ja-JP" sz="1200" b="1">
                <a:solidFill>
                  <a:srgbClr val="0070C0"/>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a:latin typeface="ＭＳ ゴシック"/>
              <a:cs typeface="ＭＳ ゴシック"/>
            </a:endParaRPr>
          </a:p>
        </p:txBody>
      </p:sp>
      <p:sp>
        <p:nvSpPr>
          <p:cNvPr id="8" name="正方形/長方形 7">
            <a:extLst>
              <a:ext uri="{FF2B5EF4-FFF2-40B4-BE49-F238E27FC236}">
                <a16:creationId xmlns:a16="http://schemas.microsoft.com/office/drawing/2014/main" xmlns="" id="{85558170-8DCD-A947-BF7E-06ECCECE3B3D}"/>
              </a:ext>
            </a:extLst>
          </p:cNvPr>
          <p:cNvSpPr/>
          <p:nvPr/>
        </p:nvSpPr>
        <p:spPr>
          <a:xfrm>
            <a:off x="1244183" y="6740109"/>
            <a:ext cx="2414409" cy="530786"/>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生活習慣や治療の様子をお伺い</a:t>
            </a:r>
            <a:r>
              <a:rPr lang="ja-JP" altLang="en-US" sz="900" spc="-5">
                <a:solidFill>
                  <a:srgbClr val="221815"/>
                </a:solidFill>
                <a:latin typeface="MS Gothic" panose="020B0609070205080204" pitchFamily="49" charset="-128"/>
                <a:ea typeface="MS Gothic" panose="020B0609070205080204" pitchFamily="49" charset="-128"/>
                <a:cs typeface="ＭＳ ゴシック"/>
              </a:rPr>
              <a:t>し</a:t>
            </a:r>
            <a:r>
              <a:rPr lang="ja-JP" altLang="en-US" sz="900">
                <a:solidFill>
                  <a:srgbClr val="221815"/>
                </a:solidFill>
                <a:latin typeface="MS Gothic" panose="020B0609070205080204" pitchFamily="49" charset="-128"/>
                <a:ea typeface="MS Gothic" panose="020B0609070205080204" pitchFamily="49" charset="-128"/>
                <a:cs typeface="ＭＳ ゴシック"/>
              </a:rPr>
              <a:t>現在の状況を確認します。あなたに合った情報提供で今後のサポートを進めて行きます。</a:t>
            </a:r>
            <a:endParaRPr lang="ja-JP" altLang="en-US" sz="90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a16="http://schemas.microsoft.com/office/drawing/2014/main" xmlns="" id="{CCD22DA8-54C7-1C40-A48A-5AE29B6E21A8}"/>
              </a:ext>
            </a:extLst>
          </p:cNvPr>
          <p:cNvSpPr/>
          <p:nvPr/>
        </p:nvSpPr>
        <p:spPr>
          <a:xfrm>
            <a:off x="1244183" y="8240675"/>
            <a:ext cx="2414409" cy="543803"/>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この２ヶ月間の結果を確認しま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生活習慣の良い変化や医師からの指示に改善が見られるように一緒に頑張りましょう。</a:t>
            </a:r>
            <a:endParaRPr lang="ja-JP" altLang="en-US" sz="900" baseline="3086">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a16="http://schemas.microsoft.com/office/drawing/2014/main" xmlns="" id="{CA385E7D-8EE3-E44B-A3B3-407E96F96FB3}"/>
              </a:ext>
            </a:extLst>
          </p:cNvPr>
          <p:cNvSpPr/>
          <p:nvPr/>
        </p:nvSpPr>
        <p:spPr>
          <a:xfrm>
            <a:off x="346383" y="3062366"/>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a:solidFill>
                  <a:srgbClr val="0070C0"/>
                </a:solidFill>
                <a:latin typeface="ＭＳ ゴシック"/>
                <a:cs typeface="ＭＳ ゴシック"/>
              </a:rPr>
              <a:t>S</a:t>
            </a:r>
            <a:r>
              <a:rPr lang="en" altLang="ja-JP" sz="1200" b="1" spc="-10">
                <a:solidFill>
                  <a:srgbClr val="0070C0"/>
                </a:solidFill>
                <a:latin typeface="ＭＳ ゴシック"/>
                <a:cs typeface="ＭＳ ゴシック"/>
              </a:rPr>
              <a:t>T</a:t>
            </a:r>
            <a:r>
              <a:rPr lang="en" altLang="ja-JP" sz="1200" b="1">
                <a:solidFill>
                  <a:srgbClr val="0070C0"/>
                </a:solidFill>
                <a:latin typeface="ＭＳ ゴシック"/>
                <a:cs typeface="ＭＳ ゴシック"/>
              </a:rPr>
              <a:t>E</a:t>
            </a:r>
            <a:r>
              <a:rPr lang="en" altLang="ja-JP" sz="1200" b="1" spc="-25">
                <a:solidFill>
                  <a:srgbClr val="0070C0"/>
                </a:solidFill>
                <a:latin typeface="ＭＳ ゴシック"/>
                <a:cs typeface="ＭＳ ゴシック"/>
              </a:rPr>
              <a:t>P</a:t>
            </a:r>
            <a:r>
              <a:rPr lang="en" altLang="ja-JP" sz="1200" b="1" spc="10">
                <a:solidFill>
                  <a:srgbClr val="0070C0"/>
                </a:solidFill>
                <a:latin typeface="ＭＳ ゴシック"/>
                <a:cs typeface="ＭＳ ゴシック"/>
              </a:rPr>
              <a:t>2</a:t>
            </a:r>
            <a:r>
              <a:rPr lang="en" altLang="ja-JP" sz="1200" b="1">
                <a:solidFill>
                  <a:srgbClr val="0070C0"/>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a16="http://schemas.microsoft.com/office/drawing/2014/main" xmlns="" id="{CA67C1E8-9F1E-424C-8190-0910E6977D54}"/>
              </a:ext>
            </a:extLst>
          </p:cNvPr>
          <p:cNvPicPr>
            <a:picLocks noChangeAspect="1"/>
          </p:cNvPicPr>
          <p:nvPr/>
        </p:nvPicPr>
        <p:blipFill>
          <a:blip r:embed="rId4"/>
          <a:stretch>
            <a:fillRect/>
          </a:stretch>
        </p:blipFill>
        <p:spPr>
          <a:xfrm>
            <a:off x="810230" y="6788096"/>
            <a:ext cx="445008" cy="445008"/>
          </a:xfrm>
          <a:prstGeom prst="rect">
            <a:avLst/>
          </a:prstGeom>
        </p:spPr>
      </p:pic>
      <p:pic>
        <p:nvPicPr>
          <p:cNvPr id="13" name="図 12" descr="ura_pic_03.png">
            <a:extLst>
              <a:ext uri="{FF2B5EF4-FFF2-40B4-BE49-F238E27FC236}">
                <a16:creationId xmlns:a16="http://schemas.microsoft.com/office/drawing/2014/main" xmlns="" id="{CEED377D-4656-C747-BA56-13289C397533}"/>
              </a:ext>
            </a:extLst>
          </p:cNvPr>
          <p:cNvPicPr>
            <a:picLocks noChangeAspect="1"/>
          </p:cNvPicPr>
          <p:nvPr/>
        </p:nvPicPr>
        <p:blipFill>
          <a:blip r:embed="rId4"/>
          <a:stretch>
            <a:fillRect/>
          </a:stretch>
        </p:blipFill>
        <p:spPr>
          <a:xfrm>
            <a:off x="810230" y="8288661"/>
            <a:ext cx="445008" cy="445008"/>
          </a:xfrm>
          <a:prstGeom prst="rect">
            <a:avLst/>
          </a:prstGeom>
        </p:spPr>
      </p:pic>
      <p:sp>
        <p:nvSpPr>
          <p:cNvPr id="38" name="正方形/長方形 37">
            <a:extLst>
              <a:ext uri="{FF2B5EF4-FFF2-40B4-BE49-F238E27FC236}">
                <a16:creationId xmlns:a16="http://schemas.microsoft.com/office/drawing/2014/main" xmlns="" id="{0DDC6AFF-5B62-7945-BDDE-516E870CEAA9}"/>
              </a:ext>
            </a:extLst>
          </p:cNvPr>
          <p:cNvSpPr/>
          <p:nvPr/>
        </p:nvSpPr>
        <p:spPr>
          <a:xfrm>
            <a:off x="346383" y="4258096"/>
            <a:ext cx="1622880" cy="276999"/>
          </a:xfrm>
          <a:prstGeom prst="rect">
            <a:avLst/>
          </a:prstGeom>
        </p:spPr>
        <p:txBody>
          <a:bodyPr wrap="none">
            <a:spAutoFit/>
          </a:bodyPr>
          <a:lstStyle/>
          <a:p>
            <a:pPr marL="12700">
              <a:lnSpc>
                <a:spcPct val="100000"/>
              </a:lnSpc>
              <a:spcBef>
                <a:spcPts val="100"/>
              </a:spcBef>
            </a:pPr>
            <a:r>
              <a:rPr lang="en" altLang="ja-JP" sz="1200" b="1" spc="-10">
                <a:solidFill>
                  <a:srgbClr val="0070C0"/>
                </a:solidFill>
                <a:latin typeface="MS Gothic" panose="020B0609070205080204" pitchFamily="49" charset="-128"/>
                <a:ea typeface="MS Gothic" panose="020B0609070205080204" pitchFamily="49" charset="-128"/>
                <a:cs typeface="ＭＳ ゴシック"/>
              </a:rPr>
              <a:t>STEP</a:t>
            </a:r>
            <a:r>
              <a:rPr lang="en" altLang="ja-JP" sz="1200" b="1" spc="10">
                <a:solidFill>
                  <a:srgbClr val="0070C0"/>
                </a:solidFill>
                <a:latin typeface="ＭＳ ゴシック"/>
                <a:cs typeface="ＭＳ ゴシック"/>
              </a:rPr>
              <a:t>3</a:t>
            </a:r>
            <a:r>
              <a:rPr lang="en" altLang="ja-JP" sz="1200" b="1" spc="-150">
                <a:solidFill>
                  <a:srgbClr val="0070C0"/>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a:latin typeface="MS Gothic" panose="020B0609070205080204" pitchFamily="49" charset="-128"/>
              <a:ea typeface="MS Gothic" panose="020B0609070205080204" pitchFamily="49" charset="-128"/>
              <a:cs typeface="ＭＳ ゴシック"/>
            </a:endParaRPr>
          </a:p>
        </p:txBody>
      </p:sp>
      <p:sp>
        <p:nvSpPr>
          <p:cNvPr id="16" name="正方形/長方形 15">
            <a:extLst>
              <a:ext uri="{FF2B5EF4-FFF2-40B4-BE49-F238E27FC236}">
                <a16:creationId xmlns:a16="http://schemas.microsoft.com/office/drawing/2014/main" xmlns=""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a:solidFill>
                  <a:srgbClr val="221815"/>
                </a:solidFill>
                <a:latin typeface="ＭＳ ゴシック"/>
                <a:cs typeface="ＭＳ ゴシック"/>
              </a:rPr>
              <a:t>17:00</a:t>
            </a:r>
            <a:endParaRPr lang="ja-JP" altLang="en-US" sz="800" b="1">
              <a:latin typeface="ＭＳ ゴシック"/>
              <a:cs typeface="ＭＳ ゴシック"/>
            </a:endParaRPr>
          </a:p>
        </p:txBody>
      </p:sp>
      <p:sp>
        <p:nvSpPr>
          <p:cNvPr id="18" name="正方形/長方形 17">
            <a:extLst>
              <a:ext uri="{FF2B5EF4-FFF2-40B4-BE49-F238E27FC236}">
                <a16:creationId xmlns:a16="http://schemas.microsoft.com/office/drawing/2014/main" xmlns=""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a16="http://schemas.microsoft.com/office/drawing/2014/main" xmlns="" id="{8ACDD1F5-D79E-8948-B985-99D9A788DE34}"/>
              </a:ext>
            </a:extLst>
          </p:cNvPr>
          <p:cNvSpPr/>
          <p:nvPr/>
        </p:nvSpPr>
        <p:spPr>
          <a:xfrm>
            <a:off x="1580275" y="9533301"/>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a16="http://schemas.microsoft.com/office/drawing/2014/main" xmlns="" id="{7A465F00-F322-F34A-AA75-E1DF1291A294}"/>
              </a:ext>
            </a:extLst>
          </p:cNvPr>
          <p:cNvSpPr/>
          <p:nvPr/>
        </p:nvSpPr>
        <p:spPr>
          <a:xfrm>
            <a:off x="1972923" y="1544814"/>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0070C0"/>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0070C0"/>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0070C0"/>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20" name="正方形/長方形 19">
            <a:extLst>
              <a:ext uri="{FF2B5EF4-FFF2-40B4-BE49-F238E27FC236}">
                <a16:creationId xmlns:a16="http://schemas.microsoft.com/office/drawing/2014/main" xmlns=""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a16="http://schemas.microsoft.com/office/drawing/2014/main" xmlns="" id="{E8A297FC-17DF-A54E-8510-D78B392857EF}"/>
              </a:ext>
            </a:extLst>
          </p:cNvPr>
          <p:cNvSpPr/>
          <p:nvPr/>
        </p:nvSpPr>
        <p:spPr>
          <a:xfrm>
            <a:off x="1580275"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a16="http://schemas.microsoft.com/office/drawing/2014/main" xmlns=""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a:latin typeface="ＭＳ ゴシック"/>
                <a:cs typeface="ＭＳ ゴシック"/>
              </a:rPr>
              <a:t>5-C</a:t>
            </a:r>
          </a:p>
        </p:txBody>
      </p:sp>
      <p:sp>
        <p:nvSpPr>
          <p:cNvPr id="23" name="正方形/長方形 22">
            <a:extLst>
              <a:ext uri="{FF2B5EF4-FFF2-40B4-BE49-F238E27FC236}">
                <a16:creationId xmlns:a16="http://schemas.microsoft.com/office/drawing/2014/main" xmlns=""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a:latin typeface="ＭＳ ゴシック"/>
                <a:cs typeface="ＭＳ ゴシック"/>
              </a:rPr>
              <a:t>2019</a:t>
            </a:r>
          </a:p>
        </p:txBody>
      </p:sp>
      <p:sp>
        <p:nvSpPr>
          <p:cNvPr id="24" name="object 59">
            <a:extLst>
              <a:ext uri="{FF2B5EF4-FFF2-40B4-BE49-F238E27FC236}">
                <a16:creationId xmlns:a16="http://schemas.microsoft.com/office/drawing/2014/main" xmlns=""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自分自身も高血圧についてあまりよくわからず、</a:t>
            </a:r>
            <a:r>
              <a:rPr lang="ja-JP" altLang="en-US" sz="900" b="1">
                <a:solidFill>
                  <a:srgbClr val="0070C0"/>
                </a:solidFill>
                <a:latin typeface="MS Gothic" panose="020B0609070205080204" pitchFamily="49" charset="-128"/>
                <a:ea typeface="MS Gothic" panose="020B0609070205080204" pitchFamily="49" charset="-128"/>
              </a:rPr>
              <a:t>特に悩んではいませんでした。</a:t>
            </a:r>
          </a:p>
          <a:p>
            <a:r>
              <a:rPr lang="ja-JP" altLang="en-US" sz="900">
                <a:latin typeface="MS Gothic" panose="020B0609070205080204" pitchFamily="49" charset="-128"/>
                <a:ea typeface="MS Gothic" panose="020B0609070205080204" pitchFamily="49" charset="-128"/>
              </a:rPr>
              <a:t>ですがこのプログラムに申込をして</a:t>
            </a:r>
            <a:r>
              <a:rPr lang="ja-JP" altLang="en-US" sz="900" b="1">
                <a:solidFill>
                  <a:srgbClr val="0070C0"/>
                </a:solidFill>
                <a:latin typeface="MS Gothic" panose="020B0609070205080204" pitchFamily="49" charset="-128"/>
                <a:ea typeface="MS Gothic" panose="020B0609070205080204" pitchFamily="49" charset="-128"/>
              </a:rPr>
              <a:t>専門スタッフの方と相談しながら食事や運動などについて見直す</a:t>
            </a:r>
            <a:r>
              <a:rPr lang="ja-JP" altLang="en-US" sz="900">
                <a:latin typeface="MS Gothic" panose="020B0609070205080204" pitchFamily="49" charset="-128"/>
                <a:ea typeface="MS Gothic" panose="020B0609070205080204" pitchFamily="49" charset="-128"/>
              </a:rPr>
              <a:t>ことができたので参加して良かったです。</a:t>
            </a:r>
          </a:p>
        </p:txBody>
      </p:sp>
      <p:sp>
        <p:nvSpPr>
          <p:cNvPr id="43" name="正方形/長方形 42">
            <a:extLst>
              <a:ext uri="{FF2B5EF4-FFF2-40B4-BE49-F238E27FC236}">
                <a16:creationId xmlns:a16="http://schemas.microsoft.com/office/drawing/2014/main" xmlns="" id="{06A5E7CD-FE44-7341-A824-D5BF178FD38C}"/>
              </a:ext>
            </a:extLst>
          </p:cNvPr>
          <p:cNvSpPr/>
          <p:nvPr/>
        </p:nvSpPr>
        <p:spPr>
          <a:xfrm>
            <a:off x="1972923" y="4174071"/>
            <a:ext cx="4537293" cy="425758"/>
          </a:xfrm>
          <a:prstGeom prst="rect">
            <a:avLst/>
          </a:prstGeom>
        </p:spPr>
        <p:txBody>
          <a:bodyPr wrap="square">
            <a:spAutoFit/>
          </a:bodyPr>
          <a:lstStyle/>
          <a:p>
            <a:pPr marL="12700">
              <a:lnSpc>
                <a:spcPct val="100000"/>
              </a:lnSpc>
              <a:spcBef>
                <a:spcPts val="29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a:latin typeface="MS Gothic" panose="020B0609070205080204" pitchFamily="49" charset="-128"/>
              <a:ea typeface="MS Gothic" panose="020B0609070205080204" pitchFamily="49" charset="-128"/>
              <a:cs typeface="ＭＳ ゴシック"/>
            </a:endParaRPr>
          </a:p>
          <a:p>
            <a:pPr marL="12700">
              <a:lnSpc>
                <a:spcPct val="100000"/>
              </a:lnSpc>
              <a:spcBef>
                <a:spcPts val="195"/>
              </a:spcBef>
            </a:pPr>
            <a:r>
              <a:rPr lang="ja-JP" altLang="en-US" sz="1000" b="1">
                <a:solidFill>
                  <a:srgbClr val="0070C0"/>
                </a:solidFill>
                <a:latin typeface="MS Gothic" panose="020B0609070205080204" pitchFamily="49" charset="-128"/>
                <a:ea typeface="MS Gothic" panose="020B0609070205080204" pitchFamily="49" charset="-128"/>
                <a:cs typeface="ＭＳ ゴシック"/>
              </a:rPr>
              <a:t>健康や生活についての疑問・お悩みなど、なんでもお気軽にご相談ください。</a:t>
            </a:r>
          </a:p>
        </p:txBody>
      </p:sp>
      <p:sp>
        <p:nvSpPr>
          <p:cNvPr id="25" name="object 59">
            <a:extLst>
              <a:ext uri="{FF2B5EF4-FFF2-40B4-BE49-F238E27FC236}">
                <a16:creationId xmlns:a16="http://schemas.microsoft.com/office/drawing/2014/main" xmlns="" id="{B4F20215-F12E-5140-9937-CD315AE5F06E}"/>
              </a:ext>
            </a:extLst>
          </p:cNvPr>
          <p:cNvSpPr txBox="1"/>
          <p:nvPr/>
        </p:nvSpPr>
        <p:spPr>
          <a:xfrm>
            <a:off x="4704115" y="7484055"/>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血圧を下げるためのお話はもちろん</a:t>
            </a:r>
            <a:r>
              <a:rPr lang="ja-JP" altLang="en-US" sz="900" b="1">
                <a:solidFill>
                  <a:srgbClr val="0070C0"/>
                </a:solidFill>
                <a:latin typeface="MS Gothic" panose="020B0609070205080204" pitchFamily="49" charset="-128"/>
                <a:ea typeface="MS Gothic" panose="020B0609070205080204" pitchFamily="49" charset="-128"/>
              </a:rPr>
              <a:t>普段の生活のことについてもたくさんお話を聞いていただき</a:t>
            </a:r>
            <a:r>
              <a:rPr lang="ja-JP" altLang="en-US" sz="900">
                <a:latin typeface="MS Gothic" panose="020B0609070205080204" pitchFamily="49" charset="-128"/>
                <a:ea typeface="MS Gothic" panose="020B0609070205080204" pitchFamily="49" charset="-128"/>
              </a:rPr>
              <a:t>感謝しています。これからは</a:t>
            </a:r>
            <a:r>
              <a:rPr lang="ja-JP" altLang="en-US" sz="900" b="1">
                <a:solidFill>
                  <a:srgbClr val="0070C0"/>
                </a:solidFill>
                <a:latin typeface="MS Gothic" panose="020B0609070205080204" pitchFamily="49" charset="-128"/>
                <a:ea typeface="MS Gothic" panose="020B0609070205080204" pitchFamily="49" charset="-128"/>
              </a:rPr>
              <a:t>自分のためにも</a:t>
            </a:r>
            <a:r>
              <a:rPr lang="ja-JP" altLang="en-US" sz="900">
                <a:latin typeface="MS Gothic" panose="020B0609070205080204" pitchFamily="49" charset="-128"/>
                <a:ea typeface="MS Gothic" panose="020B0609070205080204" pitchFamily="49" charset="-128"/>
              </a:rPr>
              <a:t>改善できるように頑張ります。</a:t>
            </a:r>
          </a:p>
        </p:txBody>
      </p:sp>
      <p:sp>
        <p:nvSpPr>
          <p:cNvPr id="26" name="object 59">
            <a:extLst>
              <a:ext uri="{FF2B5EF4-FFF2-40B4-BE49-F238E27FC236}">
                <a16:creationId xmlns:a16="http://schemas.microsoft.com/office/drawing/2014/main" xmlns="" id="{7285BBEB-B1F1-0849-9789-B55B24AAE2B2}"/>
              </a:ext>
            </a:extLst>
          </p:cNvPr>
          <p:cNvSpPr txBox="1"/>
          <p:nvPr/>
        </p:nvSpPr>
        <p:spPr>
          <a:xfrm>
            <a:off x="3971423" y="8473418"/>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封書を頂き何となく返答することを避けていましたが、その後</a:t>
            </a:r>
            <a:r>
              <a:rPr lang="ja-JP" altLang="en-US" sz="900" b="1">
                <a:solidFill>
                  <a:srgbClr val="0070C0"/>
                </a:solidFill>
                <a:latin typeface="MS Gothic" panose="020B0609070205080204" pitchFamily="49" charset="-128"/>
                <a:ea typeface="MS Gothic" panose="020B0609070205080204" pitchFamily="49" charset="-128"/>
              </a:rPr>
              <a:t>専門スタッフからお電話を頂き面談も実施</a:t>
            </a:r>
            <a:r>
              <a:rPr lang="ja-JP" altLang="en-US" sz="900">
                <a:latin typeface="MS Gothic" panose="020B0609070205080204" pitchFamily="49" charset="-128"/>
                <a:ea typeface="MS Gothic" panose="020B0609070205080204" pitchFamily="49" charset="-128"/>
              </a:rPr>
              <a:t>して、頂いたアドバイスも大変参考になり今は感謝しております。これからも</a:t>
            </a:r>
            <a:r>
              <a:rPr lang="ja-JP" altLang="en-US" sz="900" b="1">
                <a:solidFill>
                  <a:srgbClr val="0070C0"/>
                </a:solidFill>
                <a:latin typeface="MS Gothic" panose="020B0609070205080204" pitchFamily="49" charset="-128"/>
                <a:ea typeface="MS Gothic" panose="020B0609070205080204" pitchFamily="49" charset="-128"/>
              </a:rPr>
              <a:t>アドバイスを参考に続けて</a:t>
            </a:r>
            <a:r>
              <a:rPr lang="ja-JP" altLang="en-US" sz="900">
                <a:latin typeface="MS Gothic" panose="020B0609070205080204" pitchFamily="49" charset="-128"/>
                <a:ea typeface="MS Gothic" panose="020B0609070205080204" pitchFamily="49" charset="-128"/>
              </a:rPr>
              <a:t>いきます。</a:t>
            </a:r>
          </a:p>
        </p:txBody>
      </p:sp>
      <p:sp>
        <p:nvSpPr>
          <p:cNvPr id="27" name="正方形/長方形 26">
            <a:extLst>
              <a:ext uri="{FF2B5EF4-FFF2-40B4-BE49-F238E27FC236}">
                <a16:creationId xmlns:a16="http://schemas.microsoft.com/office/drawing/2014/main" xmlns=""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a:solidFill>
                  <a:srgbClr val="221815"/>
                </a:solidFill>
                <a:latin typeface="MS Gothic" panose="020B0609070205080204" pitchFamily="49" charset="-128"/>
                <a:ea typeface="MS Gothic" panose="020B0609070205080204" pitchFamily="49" charset="-128"/>
                <a:cs typeface="ＭＳ ゴシック"/>
              </a:rPr>
              <a:t>Aさん</a:t>
            </a:r>
            <a:endParaRPr lang="en-US" sz="80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a:solidFill>
                  <a:srgbClr val="221815"/>
                </a:solidFill>
                <a:latin typeface="MS Gothic" panose="020B0609070205080204" pitchFamily="49" charset="-128"/>
                <a:ea typeface="MS Gothic" panose="020B0609070205080204" pitchFamily="49" charset="-128"/>
                <a:cs typeface="ＭＳ ゴシック"/>
              </a:rPr>
              <a:t>（</a:t>
            </a:r>
            <a:r>
              <a:rPr lang="en-US" altLang="ja-JP" sz="800">
                <a:solidFill>
                  <a:srgbClr val="221815"/>
                </a:solidFill>
                <a:latin typeface="MS Gothic" panose="020B0609070205080204" pitchFamily="49" charset="-128"/>
                <a:ea typeface="MS Gothic" panose="020B0609070205080204" pitchFamily="49" charset="-128"/>
                <a:cs typeface="ＭＳ ゴシック"/>
              </a:rPr>
              <a:t>60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a16="http://schemas.microsoft.com/office/drawing/2014/main" xmlns=""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a:solidFill>
                  <a:srgbClr val="221815"/>
                </a:solidFill>
                <a:latin typeface="MS Gothic" panose="020B0609070205080204" pitchFamily="49" charset="-128"/>
                <a:ea typeface="MS Gothic" panose="020B0609070205080204" pitchFamily="49" charset="-128"/>
                <a:cs typeface="ＭＳ ゴシック"/>
              </a:rPr>
              <a:t>B</a:t>
            </a:r>
            <a:r>
              <a:rPr sz="800">
                <a:solidFill>
                  <a:srgbClr val="221815"/>
                </a:solidFill>
                <a:latin typeface="MS Gothic" panose="020B0609070205080204" pitchFamily="49" charset="-128"/>
                <a:ea typeface="MS Gothic" panose="020B0609070205080204" pitchFamily="49" charset="-128"/>
                <a:cs typeface="ＭＳ ゴシック"/>
              </a:rPr>
              <a:t>さん</a:t>
            </a:r>
            <a:endParaRPr lang="en-US" sz="80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a:solidFill>
                  <a:srgbClr val="221815"/>
                </a:solidFill>
                <a:latin typeface="MS Gothic" panose="020B0609070205080204" pitchFamily="49" charset="-128"/>
                <a:ea typeface="MS Gothic" panose="020B0609070205080204" pitchFamily="49" charset="-128"/>
                <a:cs typeface="ＭＳ ゴシック"/>
              </a:rPr>
              <a:t>（</a:t>
            </a:r>
            <a:r>
              <a:rPr lang="en-US" altLang="ja-JP" sz="80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a16="http://schemas.microsoft.com/office/drawing/2014/main" xmlns=""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a:solidFill>
                  <a:srgbClr val="221815"/>
                </a:solidFill>
                <a:latin typeface="MS Gothic" panose="020B0609070205080204" pitchFamily="49" charset="-128"/>
                <a:ea typeface="MS Gothic" panose="020B0609070205080204" pitchFamily="49" charset="-128"/>
                <a:cs typeface="ＭＳ ゴシック"/>
              </a:rPr>
              <a:t>C</a:t>
            </a:r>
            <a:r>
              <a:rPr sz="800">
                <a:solidFill>
                  <a:srgbClr val="221815"/>
                </a:solidFill>
                <a:latin typeface="MS Gothic" panose="020B0609070205080204" pitchFamily="49" charset="-128"/>
                <a:ea typeface="MS Gothic" panose="020B0609070205080204" pitchFamily="49" charset="-128"/>
                <a:cs typeface="ＭＳ ゴシック"/>
              </a:rPr>
              <a:t>さん</a:t>
            </a:r>
            <a:endParaRPr lang="en-US" sz="80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a:solidFill>
                  <a:srgbClr val="221815"/>
                </a:solidFill>
                <a:latin typeface="MS Gothic" panose="020B0609070205080204" pitchFamily="49" charset="-128"/>
                <a:ea typeface="MS Gothic" panose="020B0609070205080204" pitchFamily="49" charset="-128"/>
                <a:cs typeface="ＭＳ ゴシック"/>
              </a:rPr>
              <a:t>（</a:t>
            </a:r>
            <a:r>
              <a:rPr lang="en-US" altLang="ja-JP" sz="800">
                <a:solidFill>
                  <a:srgbClr val="221815"/>
                </a:solidFill>
                <a:latin typeface="MS Gothic" panose="020B0609070205080204" pitchFamily="49" charset="-128"/>
                <a:ea typeface="MS Gothic" panose="020B0609070205080204" pitchFamily="49" charset="-128"/>
                <a:cs typeface="ＭＳ ゴシック"/>
              </a:rPr>
              <a:t>60</a:t>
            </a:r>
            <a:r>
              <a:rPr lang="ja-JP" altLang="en-US" sz="800">
                <a:solidFill>
                  <a:srgbClr val="221815"/>
                </a:solidFill>
                <a:latin typeface="MS Gothic" panose="020B0609070205080204" pitchFamily="49" charset="-128"/>
                <a:ea typeface="MS Gothic" panose="020B0609070205080204" pitchFamily="49" charset="-128"/>
                <a:cs typeface="ＭＳ ゴシック"/>
              </a:rPr>
              <a:t>代 男性）</a:t>
            </a:r>
            <a:endParaRPr sz="80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a16="http://schemas.microsoft.com/office/drawing/2014/main" xmlns="" id="{B5E89ECF-8996-CB43-BFA6-2EACCCB5C2FE}"/>
              </a:ext>
            </a:extLst>
          </p:cNvPr>
          <p:cNvSpPr/>
          <p:nvPr/>
        </p:nvSpPr>
        <p:spPr>
          <a:xfrm>
            <a:off x="1972923" y="2884764"/>
            <a:ext cx="5358241" cy="630942"/>
          </a:xfrm>
          <a:prstGeom prst="rect">
            <a:avLst/>
          </a:prstGeom>
        </p:spPr>
        <p:txBody>
          <a:bodyPr wrap="square">
            <a:spAutoFit/>
          </a:bodyPr>
          <a:lstStyle/>
          <a:p>
            <a:pPr algn="just">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algn="just">
              <a:spcBef>
                <a:spcPts val="290"/>
              </a:spcBef>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お電話にて面談の調整を行います。</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a16="http://schemas.microsoft.com/office/drawing/2014/main" xmlns=""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a16="http://schemas.microsoft.com/office/drawing/2014/main" xmlns=""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a16="http://schemas.microsoft.com/office/drawing/2014/main" xmlns=""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a16="http://schemas.microsoft.com/office/drawing/2014/main" xmlns=""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a16="http://schemas.microsoft.com/office/drawing/2014/main" xmlns=""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a:solidFill>
                  <a:srgbClr val="0070C0"/>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0070C0"/>
                </a:solidFill>
                <a:latin typeface="ＭＳ ゴシック" panose="020B0609070205080204" pitchFamily="49" charset="-128"/>
                <a:ea typeface="ＭＳ ゴシック" panose="020B0609070205080204" pitchFamily="49" charset="-128"/>
                <a:cs typeface="ＭＳ ゴシック"/>
              </a:rPr>
              <a:t>日</a:t>
            </a:r>
            <a:r>
              <a:rPr lang="en-US" altLang="ja-JP" b="1" spc="49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en-US" altLang="ja-JP" b="1" spc="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0070C0"/>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a:solidFill>
                <a:srgbClr val="0070C0"/>
              </a:solidFill>
              <a:latin typeface="ＭＳ ゴシック" panose="020B0609070205080204" pitchFamily="49" charset="-128"/>
              <a:ea typeface="ＭＳ ゴシック"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568</Words>
  <Application>Microsoft Office PowerPoint</Application>
  <PresentationFormat>ユーザー設定</PresentationFormat>
  <Paragraphs>74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2019-12-25T00:24:40Z</dcterms:created>
  <dcterms:modified xsi:type="dcterms:W3CDTF">2019-12-25T00:24:46Z</dcterms:modified>
</cp:coreProperties>
</file>